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70" r:id="rId2"/>
    <p:sldId id="271" r:id="rId3"/>
    <p:sldId id="278" r:id="rId4"/>
    <p:sldId id="303" r:id="rId5"/>
    <p:sldId id="304" r:id="rId6"/>
    <p:sldId id="292" r:id="rId7"/>
    <p:sldId id="306" r:id="rId8"/>
    <p:sldId id="307" r:id="rId9"/>
    <p:sldId id="308" r:id="rId10"/>
    <p:sldId id="309" r:id="rId11"/>
    <p:sldId id="293" r:id="rId12"/>
    <p:sldId id="295" r:id="rId13"/>
    <p:sldId id="297" r:id="rId14"/>
    <p:sldId id="296" r:id="rId15"/>
    <p:sldId id="298" r:id="rId16"/>
    <p:sldId id="299" r:id="rId17"/>
    <p:sldId id="300" r:id="rId18"/>
    <p:sldId id="301" r:id="rId19"/>
    <p:sldId id="344" r:id="rId20"/>
    <p:sldId id="302" r:id="rId21"/>
    <p:sldId id="311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34" r:id="rId37"/>
    <p:sldId id="338" r:id="rId38"/>
    <p:sldId id="333" r:id="rId39"/>
    <p:sldId id="327" r:id="rId40"/>
    <p:sldId id="328" r:id="rId41"/>
    <p:sldId id="329" r:id="rId42"/>
    <p:sldId id="330" r:id="rId43"/>
    <p:sldId id="339" r:id="rId44"/>
    <p:sldId id="335" r:id="rId45"/>
    <p:sldId id="336" r:id="rId46"/>
    <p:sldId id="337" r:id="rId47"/>
    <p:sldId id="340" r:id="rId48"/>
    <p:sldId id="279" r:id="rId49"/>
    <p:sldId id="280" r:id="rId50"/>
    <p:sldId id="281" r:id="rId51"/>
    <p:sldId id="282" r:id="rId52"/>
    <p:sldId id="283" r:id="rId53"/>
    <p:sldId id="343" r:id="rId54"/>
    <p:sldId id="289" r:id="rId55"/>
    <p:sldId id="342" r:id="rId56"/>
    <p:sldId id="284" r:id="rId57"/>
    <p:sldId id="286" r:id="rId58"/>
    <p:sldId id="290" r:id="rId59"/>
    <p:sldId id="294" r:id="rId60"/>
    <p:sldId id="291" r:id="rId61"/>
    <p:sldId id="341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" initials="BD" lastIdx="2" clrIdx="0"/>
  <p:cmAuthor id="1" name="bd" initials="b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1275" autoAdjust="0"/>
  </p:normalViewPr>
  <p:slideViewPr>
    <p:cSldViewPr>
      <p:cViewPr varScale="1">
        <p:scale>
          <a:sx n="91" d="100"/>
          <a:sy n="91" d="100"/>
        </p:scale>
        <p:origin x="163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CC27-1E7F-484C-8AB6-B20001086278}" type="datetimeFigureOut">
              <a:rPr lang="en-US" smtClean="0"/>
              <a:pPr/>
              <a:t>6/16/2016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F2331-5F2A-46A5-BD12-B450D1D457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74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F2331-5F2A-46A5-BD12-B450D1D457E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9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224"/>
          <a:stretch/>
        </p:blipFill>
        <p:spPr>
          <a:xfrm>
            <a:off x="0" y="0"/>
            <a:ext cx="9144000" cy="629399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6" y="2051686"/>
            <a:ext cx="2954337" cy="1234440"/>
          </a:xfrm>
          <a:prstGeom prst="rect">
            <a:avLst/>
          </a:prstGeom>
        </p:spPr>
        <p:txBody>
          <a:bodyPr anchor="b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6" y="3429000"/>
            <a:ext cx="2954337" cy="124396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5" cstate="print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72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mailto:bdomingue@Stanford.ed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1686"/>
            <a:ext cx="4953000" cy="2063114"/>
          </a:xfrm>
        </p:spPr>
        <p:txBody>
          <a:bodyPr>
            <a:noAutofit/>
          </a:bodyPr>
          <a:lstStyle/>
          <a:p>
            <a:r>
              <a:rPr lang="en-US" sz="2400" dirty="0" smtClean="0"/>
              <a:t>Genes as IVs and Epigenetics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0" dirty="0" smtClean="0"/>
              <a:t>2016 Summer Workshop</a:t>
            </a:r>
            <a:br>
              <a:rPr lang="en-US" sz="2400" b="0" dirty="0" smtClean="0"/>
            </a:br>
            <a:r>
              <a:rPr lang="en-US" sz="2400" b="0" dirty="0" smtClean="0"/>
              <a:t>CEDUA</a:t>
            </a:r>
            <a:br>
              <a:rPr lang="en-US" sz="2400" b="0" dirty="0" smtClean="0"/>
            </a:br>
            <a:r>
              <a:rPr lang="es-ES" sz="2400" b="0" dirty="0" smtClean="0"/>
              <a:t>El </a:t>
            </a:r>
            <a:r>
              <a:rPr lang="es-ES" sz="2400" b="0" dirty="0"/>
              <a:t>Colegio de </a:t>
            </a:r>
            <a:r>
              <a:rPr lang="es-ES" sz="2400" b="0" dirty="0" err="1"/>
              <a:t>Mexico</a:t>
            </a:r>
            <a:r>
              <a:rPr lang="es-ES" sz="2400" b="0" dirty="0"/>
              <a:t>, A. C.</a:t>
            </a:r>
            <a:endParaRPr lang="en-US" sz="2400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0200" y="4191000"/>
            <a:ext cx="4187824" cy="63436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Ben </a:t>
            </a:r>
            <a:r>
              <a:rPr lang="en-US" sz="1600" dirty="0" err="1" smtClean="0"/>
              <a:t>Domingue</a:t>
            </a:r>
            <a:endParaRPr lang="en-US" sz="1600" dirty="0"/>
          </a:p>
        </p:txBody>
      </p:sp>
      <p:pic>
        <p:nvPicPr>
          <p:cNvPr id="5" name="Picture Placeholder 4" descr="DividerSlidePhoto.jp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rcRect t="202" b="202"/>
          <a:stretch>
            <a:fillRect/>
          </a:stretch>
        </p:blipFill>
        <p:spPr>
          <a:xfrm>
            <a:off x="5943600" y="1981200"/>
            <a:ext cx="1951038" cy="2601384"/>
          </a:xfrm>
        </p:spPr>
      </p:pic>
    </p:spTree>
    <p:extLst>
      <p:ext uri="{BB962C8B-B14F-4D97-AF65-F5344CB8AC3E}">
        <p14:creationId xmlns:p14="http://schemas.microsoft.com/office/powerpoint/2010/main" val="4203883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162050"/>
            <a:ext cx="55721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774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33400"/>
            <a:ext cx="8324850" cy="152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048000"/>
            <a:ext cx="668655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99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25620" cy="403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21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428625"/>
            <a:ext cx="58197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900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33337"/>
            <a:ext cx="761047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726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-76200"/>
            <a:ext cx="4895850" cy="4276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00525"/>
            <a:ext cx="5934075" cy="259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743200"/>
            <a:ext cx="69532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938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0"/>
            <a:ext cx="8153400" cy="1019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38" y="152400"/>
            <a:ext cx="7829550" cy="17192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" y="581025"/>
            <a:ext cx="789622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960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04800"/>
            <a:ext cx="8634413" cy="592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263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52387"/>
            <a:ext cx="8763000" cy="6753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34" y="3124200"/>
            <a:ext cx="9053512" cy="60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272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turn!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802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MR</a:t>
            </a:r>
          </a:p>
          <a:p>
            <a:r>
              <a:rPr lang="en-US" dirty="0" smtClean="0"/>
              <a:t>Review</a:t>
            </a:r>
          </a:p>
          <a:p>
            <a:r>
              <a:rPr lang="en-US" dirty="0" smtClean="0"/>
              <a:t>Brief overview of other 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5687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from this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42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Turkheimer’s</a:t>
            </a:r>
            <a:r>
              <a:rPr lang="en-US" dirty="0" smtClean="0"/>
              <a:t> Law of BG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First Law: All human </a:t>
            </a:r>
            <a:r>
              <a:rPr lang="en-US" dirty="0" err="1" smtClean="0"/>
              <a:t>behavioural</a:t>
            </a:r>
            <a:r>
              <a:rPr lang="en-US" dirty="0" smtClean="0"/>
              <a:t> traits are heritable.</a:t>
            </a:r>
          </a:p>
          <a:p>
            <a:endParaRPr lang="en-US" dirty="0" smtClean="0"/>
          </a:p>
          <a:p>
            <a:r>
              <a:rPr lang="en-US" dirty="0" smtClean="0"/>
              <a:t>Second Law: The effect of being raised in the same family is smaller than the effect of the genes.</a:t>
            </a:r>
          </a:p>
          <a:p>
            <a:endParaRPr lang="en-US" dirty="0" smtClean="0"/>
          </a:p>
          <a:p>
            <a:r>
              <a:rPr lang="en-US" dirty="0" smtClean="0"/>
              <a:t>Third Law: A substantial portion of the variation in complex human </a:t>
            </a:r>
            <a:r>
              <a:rPr lang="en-US" dirty="0" err="1" smtClean="0"/>
              <a:t>behavioural</a:t>
            </a:r>
            <a:r>
              <a:rPr lang="en-US" dirty="0" smtClean="0"/>
              <a:t> traits is not accounted for by the effects of genes or families.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1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Nucleotide Polymorphisms (SNPs)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0" y="1600200"/>
            <a:ext cx="4953000" cy="4572000"/>
          </a:xfrm>
        </p:spPr>
        <p:txBody>
          <a:bodyPr/>
          <a:lstStyle/>
          <a:p>
            <a:r>
              <a:rPr lang="en-US" dirty="0" smtClean="0"/>
              <a:t>SNPs occur ~1/300 base pairs</a:t>
            </a:r>
          </a:p>
          <a:p>
            <a:r>
              <a:rPr lang="en-US" dirty="0" smtClean="0"/>
              <a:t>In &gt;1% of the population.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524000"/>
            <a:ext cx="32004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982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123950"/>
            <a:ext cx="68580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418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NOTE: Allele frequencies are not constant across human populations (“population stratification”)</a:t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52600"/>
            <a:ext cx="6557963" cy="4429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2707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Linkage map</a:t>
            </a:r>
            <a:endParaRPr lang="en-US" dirty="0"/>
          </a:p>
        </p:txBody>
      </p:sp>
      <p:pic>
        <p:nvPicPr>
          <p:cNvPr id="4" name="Picture 3" descr="linkage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219200"/>
            <a:ext cx="7416800" cy="4171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548640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Tag SNPs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Linkage patterns vary across population.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Tag SNP in one group may not tag same gene in different population.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890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SNPs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295400"/>
            <a:ext cx="7848600" cy="519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62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SNPs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1371600"/>
            <a:ext cx="7451695" cy="492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880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400" y="274638"/>
            <a:ext cx="2819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Chopsticks gene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381000"/>
            <a:ext cx="4330700" cy="495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15708" y="1778001"/>
            <a:ext cx="3528291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3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novembre.jpeg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493" r="-22493"/>
          <a:stretch>
            <a:fillRect/>
          </a:stretch>
        </p:blipFill>
        <p:spPr>
          <a:xfrm>
            <a:off x="-1" y="990600"/>
            <a:ext cx="9338041" cy="5135563"/>
          </a:xfrm>
        </p:spPr>
      </p:pic>
    </p:spTree>
    <p:extLst>
      <p:ext uri="{BB962C8B-B14F-4D97-AF65-F5344CB8AC3E}">
        <p14:creationId xmlns:p14="http://schemas.microsoft.com/office/powerpoint/2010/main" val="8152871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Mendelian</a:t>
            </a:r>
            <a:r>
              <a:rPr lang="en-US" dirty="0" smtClean="0"/>
              <a:t> Randomization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idea: genes as instrumental variables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2209800"/>
            <a:ext cx="6172200" cy="40800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5400" y="6308725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http://jamesmcm.github.io/blog/2014/08/17/mendelian/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we link phenotypic variation to genetic variation?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6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First idea: candidate genes</a:t>
            </a:r>
          </a:p>
          <a:p>
            <a:pPr lvl="1"/>
            <a:r>
              <a:rPr lang="en-US" dirty="0" smtClean="0"/>
              <a:t>A priori biological reason to suspect relevance.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2743201"/>
            <a:ext cx="4066162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1" y="4572000"/>
            <a:ext cx="54102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763" y="2700337"/>
            <a:ext cx="4746368" cy="2068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744120"/>
            <a:ext cx="3158491" cy="2087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43155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" y="4565"/>
            <a:ext cx="9134875" cy="684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71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Alzheimer’s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904999"/>
            <a:ext cx="6781800" cy="4173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800600" y="6096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Lambert et al. 2013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1600200"/>
            <a:ext cx="238125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800600" y="16002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Baseline risk:</a:t>
            </a:r>
          </a:p>
          <a:p>
            <a:r>
              <a:rPr lang="en-US" dirty="0" smtClean="0"/>
              <a:t>9% M, 17% F</a:t>
            </a:r>
          </a:p>
          <a:p>
            <a:r>
              <a:rPr lang="en-US" dirty="0" smtClean="0"/>
              <a:t>Source: </a:t>
            </a:r>
          </a:p>
          <a:p>
            <a:r>
              <a:rPr lang="en-US" dirty="0" smtClean="0"/>
              <a:t>Genomes Unzipped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953000" y="2971800"/>
            <a:ext cx="2209800" cy="53340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874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Height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33600"/>
            <a:ext cx="7315200" cy="399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79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561022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3200400"/>
            <a:ext cx="7595538" cy="2191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025" y="2971800"/>
            <a:ext cx="89439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5400" y="228600"/>
            <a:ext cx="4495800" cy="2602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553200" y="838200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NEW!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5066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shouldn’t do a </a:t>
            </a:r>
            <a:r>
              <a:rPr lang="en-US" dirty="0" err="1" smtClean="0"/>
              <a:t>gwas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600200"/>
            <a:ext cx="6096000" cy="383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18938" y="5219700"/>
            <a:ext cx="2925062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1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40479"/>
            <a:ext cx="5076825" cy="5362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880100"/>
            <a:ext cx="75342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72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Ambiguous strands</a:t>
            </a:r>
            <a:endParaRPr lang="en-US" dirty="0"/>
          </a:p>
        </p:txBody>
      </p:sp>
      <p:pic>
        <p:nvPicPr>
          <p:cNvPr id="4" name="Picture 3" descr="sn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0800" y="2133600"/>
            <a:ext cx="3886201" cy="298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154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 prediction, now what?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600201"/>
            <a:ext cx="2895600" cy="4495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Possibilities</a:t>
            </a:r>
            <a:endParaRPr lang="en-US" sz="2800" dirty="0" smtClean="0"/>
          </a:p>
          <a:p>
            <a:r>
              <a:rPr lang="en-US" sz="2800" dirty="0" smtClean="0"/>
              <a:t>Developmental pathways &amp; broader outcomes</a:t>
            </a:r>
          </a:p>
          <a:p>
            <a:r>
              <a:rPr lang="en-US" sz="2800" dirty="0" smtClean="0"/>
              <a:t>Association and moderation by schools</a:t>
            </a:r>
          </a:p>
          <a:p>
            <a:r>
              <a:rPr lang="en-US" sz="2800" dirty="0" smtClean="0"/>
              <a:t>Dynamics (as function of birth cohort)</a:t>
            </a:r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84" y="1238250"/>
            <a:ext cx="5962650" cy="4381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28800" y="1600200"/>
            <a:ext cx="4109466" cy="401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38400" y="561975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 nothing is necessarily constant over time!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1929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530" y="258872"/>
            <a:ext cx="8526094" cy="4465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582" y="4885941"/>
            <a:ext cx="7481887" cy="193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74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8382000" cy="253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17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8825" y="4191000"/>
            <a:ext cx="6657975" cy="2409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1000"/>
            <a:ext cx="49244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30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0"/>
            <a:ext cx="6805613" cy="649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87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34" y="76200"/>
            <a:ext cx="4391025" cy="23256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850679"/>
            <a:ext cx="4872037" cy="776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590800"/>
            <a:ext cx="6019800" cy="3838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669" y="4800600"/>
            <a:ext cx="2542331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4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Mendelian Randomization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Possible use for top-hits genome-wide score?</a:t>
            </a:r>
          </a:p>
          <a:p>
            <a:r>
              <a:rPr lang="en-US" dirty="0" smtClean="0"/>
              <a:t>Used to adjust observational association estimates </a:t>
            </a:r>
            <a:r>
              <a:rPr lang="en-US" smtClean="0"/>
              <a:t>for confounding.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747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8338" y="1581150"/>
            <a:ext cx="5267325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91734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9306796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8547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4800"/>
            <a:ext cx="3324169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0"/>
            <a:ext cx="3278188" cy="5075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5410200"/>
            <a:ext cx="611505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553200" y="1295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Very widely used!!!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79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else might you want to study?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77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of genetic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Copy number variants, microsatellites</a:t>
            </a:r>
          </a:p>
          <a:p>
            <a:r>
              <a:rPr lang="en-US" dirty="0" smtClean="0"/>
              <a:t>Rare variants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743200"/>
            <a:ext cx="8124825" cy="733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3962400"/>
            <a:ext cx="7743825" cy="25527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Higher-order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3352800" cy="5334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Obviously, lots of things occur between the fixed DNA and our dynamic selves. </a:t>
            </a:r>
          </a:p>
          <a:p>
            <a:r>
              <a:rPr lang="en-US" dirty="0" smtClean="0"/>
              <a:t>Nascent interest in social science/demography in certain of these processes. </a:t>
            </a:r>
          </a:p>
          <a:p>
            <a:pPr lvl="1"/>
            <a:r>
              <a:rPr lang="en-US" dirty="0" smtClean="0"/>
              <a:t>I’m going to talk about those that are fairly close to the genetics.</a:t>
            </a:r>
            <a:endParaRPr lang="en-US" dirty="0"/>
          </a:p>
        </p:txBody>
      </p:sp>
      <p:pic>
        <p:nvPicPr>
          <p:cNvPr id="4" name="Picture 3" descr="Metabolomics_schem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2400" y="1676400"/>
            <a:ext cx="5181600" cy="3886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657600" cy="1143000"/>
          </a:xfrm>
        </p:spPr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33800"/>
            <a:ext cx="7772400" cy="2392363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Z </a:t>
            </a:r>
            <a:r>
              <a:rPr lang="en-US" dirty="0"/>
              <a:t>→ </a:t>
            </a:r>
            <a:r>
              <a:rPr lang="en-US" dirty="0" smtClean="0"/>
              <a:t>X (not </a:t>
            </a:r>
            <a:r>
              <a:rPr lang="en-US" dirty="0"/>
              <a:t>X → Z</a:t>
            </a:r>
            <a:r>
              <a:rPr lang="en-US" dirty="0" smtClean="0"/>
              <a:t>)</a:t>
            </a:r>
          </a:p>
          <a:p>
            <a:r>
              <a:rPr lang="en-US" dirty="0" smtClean="0"/>
              <a:t>No Z→Y</a:t>
            </a:r>
          </a:p>
          <a:p>
            <a:r>
              <a:rPr lang="en-US" dirty="0" smtClean="0"/>
              <a:t>Z not associated with 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308769"/>
            <a:ext cx="49244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143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Epigenetics</a:t>
            </a:r>
            <a:r>
              <a:rPr lang="en-US" dirty="0" smtClean="0"/>
              <a:t>: what is it?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514600"/>
            <a:ext cx="6858000" cy="1475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4724400"/>
            <a:ext cx="576262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care?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71600"/>
            <a:ext cx="4603219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1" y="4648201"/>
            <a:ext cx="5334000" cy="121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Dutch Hunger Winter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14800" y="1828800"/>
            <a:ext cx="4325216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2971800"/>
            <a:ext cx="6380726" cy="2260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epigenetic processes</a:t>
            </a:r>
          </a:p>
          <a:p>
            <a:pPr lvl="1"/>
            <a:r>
              <a:rPr lang="en-US" dirty="0" smtClean="0"/>
              <a:t>Telomeres</a:t>
            </a:r>
          </a:p>
          <a:p>
            <a:pPr lvl="1"/>
            <a:r>
              <a:rPr lang="en-US" dirty="0" smtClean="0"/>
              <a:t>methylation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4848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elomeres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3657600"/>
            <a:ext cx="8229600" cy="2468563"/>
          </a:xfrm>
        </p:spPr>
        <p:txBody>
          <a:bodyPr/>
          <a:lstStyle/>
          <a:p>
            <a:r>
              <a:rPr lang="en-US" dirty="0" smtClean="0"/>
              <a:t>These shorten with age.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417638"/>
            <a:ext cx="3590925" cy="21240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52600"/>
            <a:ext cx="7134225" cy="962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049587"/>
            <a:ext cx="42005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710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Methylation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524000"/>
            <a:ext cx="33909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876800"/>
            <a:ext cx="6486525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04800"/>
            <a:ext cx="582540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3" y="2062163"/>
            <a:ext cx="7458075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8572500" cy="35582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198004"/>
            <a:ext cx="6896100" cy="196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802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304800"/>
            <a:ext cx="4810125" cy="70275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are biological assumptions?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846138"/>
            <a:ext cx="8969567" cy="441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121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57200"/>
            <a:ext cx="499110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1981200"/>
            <a:ext cx="437648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bdomingue@Stanford.edu</a:t>
            </a:r>
            <a:endParaRPr lang="en-US" dirty="0" smtClean="0"/>
          </a:p>
          <a:p>
            <a:r>
              <a:rPr lang="en-US" dirty="0" smtClean="0"/>
              <a:t>Please let me know if you have any advice/comments/critiques of the course. I’m all ears. </a:t>
            </a:r>
          </a:p>
          <a:p>
            <a:endParaRPr lang="en-US" dirty="0" smtClean="0"/>
          </a:p>
          <a:p>
            <a:r>
              <a:rPr lang="en-US" b="1" dirty="0" smtClean="0"/>
              <a:t>Thanks</a:t>
            </a:r>
            <a:r>
              <a:rPr lang="en-US" b="1" dirty="0"/>
              <a:t>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30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76200"/>
            <a:ext cx="3886200" cy="44267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2" y="4114800"/>
            <a:ext cx="8410575" cy="240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96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038600"/>
            <a:ext cx="7648575" cy="26400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76200"/>
            <a:ext cx="3886200" cy="442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901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062787" cy="32525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76201"/>
            <a:ext cx="3200400" cy="364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40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5178</TotalTime>
  <Words>403</Words>
  <Application>Microsoft Office PowerPoint</Application>
  <PresentationFormat>On-screen Show (4:3)</PresentationFormat>
  <Paragraphs>90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Office Theme</vt:lpstr>
      <vt:lpstr>Genes as IVs and Epigenetics  2016 Summer Workshop CEDUA El Colegio de Mexico, A. C.</vt:lpstr>
      <vt:lpstr>Goals</vt:lpstr>
      <vt:lpstr>Mendelian Randomization</vt:lpstr>
      <vt:lpstr>PowerPoint Presentation</vt:lpstr>
      <vt:lpstr>Assumptions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 from this week</vt:lpstr>
      <vt:lpstr>Turkheimer’s Law of BG</vt:lpstr>
      <vt:lpstr>Single Nucleotide Polymorphisms (SNPs)</vt:lpstr>
      <vt:lpstr>PowerPoint Presentation</vt:lpstr>
      <vt:lpstr>NOTE: Allele frequencies are not constant across human populations (“population stratification”) </vt:lpstr>
      <vt:lpstr>Linkage map</vt:lpstr>
      <vt:lpstr>Tag SNPs</vt:lpstr>
      <vt:lpstr>Tag SNPs</vt:lpstr>
      <vt:lpstr>Chopsticks gene</vt:lpstr>
      <vt:lpstr>PowerPoint Presentation</vt:lpstr>
      <vt:lpstr>How do we link phenotypic variation to genetic variation?</vt:lpstr>
      <vt:lpstr>PowerPoint Presentation</vt:lpstr>
      <vt:lpstr>Alzheimer’s</vt:lpstr>
      <vt:lpstr>Height</vt:lpstr>
      <vt:lpstr>PowerPoint Presentation</vt:lpstr>
      <vt:lpstr>Why you shouldn’t do a gwas</vt:lpstr>
      <vt:lpstr>PowerPoint Presentation</vt:lpstr>
      <vt:lpstr>Ambiguous strands</vt:lpstr>
      <vt:lpstr>Robust prediction, now what?</vt:lpstr>
      <vt:lpstr>PowerPoint Presentation</vt:lpstr>
      <vt:lpstr>PowerPoint Presentation</vt:lpstr>
      <vt:lpstr>PowerPoint Presentation</vt:lpstr>
      <vt:lpstr>PowerPoint Presentation</vt:lpstr>
      <vt:lpstr>Mendelian Randomization</vt:lpstr>
      <vt:lpstr>PowerPoint Presentation</vt:lpstr>
      <vt:lpstr>PowerPoint Presentation</vt:lpstr>
      <vt:lpstr>PowerPoint Presentation</vt:lpstr>
      <vt:lpstr>PowerPoint Presentation</vt:lpstr>
      <vt:lpstr>Other types of genetic variation</vt:lpstr>
      <vt:lpstr>Higher-order processes</vt:lpstr>
      <vt:lpstr>Epigenetics: what is it?</vt:lpstr>
      <vt:lpstr>Why do we care?</vt:lpstr>
      <vt:lpstr>Dutch Hunger Winter</vt:lpstr>
      <vt:lpstr>Examples</vt:lpstr>
      <vt:lpstr>Telomeres</vt:lpstr>
      <vt:lpstr>PowerPoint Presentation</vt:lpstr>
      <vt:lpstr>Methylation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and Educational Attainment: What we know and what we would like to know</dc:title>
  <dc:creator/>
  <cp:lastModifiedBy>ben</cp:lastModifiedBy>
  <cp:revision>284</cp:revision>
  <dcterms:created xsi:type="dcterms:W3CDTF">2006-08-16T00:00:00Z</dcterms:created>
  <dcterms:modified xsi:type="dcterms:W3CDTF">2016-06-16T21:05:43Z</dcterms:modified>
</cp:coreProperties>
</file>